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7" r:id="rId6"/>
    <p:sldId id="258" r:id="rId7"/>
    <p:sldId id="259" r:id="rId8"/>
    <p:sldId id="278" r:id="rId9"/>
    <p:sldId id="260" r:id="rId10"/>
    <p:sldId id="262" r:id="rId11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3534"/>
    <a:srgbClr val="02C2DC"/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3672" autoAdjust="0"/>
  </p:normalViewPr>
  <p:slideViewPr>
    <p:cSldViewPr snapToGrid="0">
      <p:cViewPr>
        <p:scale>
          <a:sx n="75" d="100"/>
          <a:sy n="75" d="100"/>
        </p:scale>
        <p:origin x="1002" y="252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3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59C4DFF-6C05-40E3-86CF-1ED45E950643}" type="datetime1">
              <a:rPr lang="ru-RU" smtClean="0"/>
              <a:t>26.12.2022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81155F-8354-4019-9356-1A95703B07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C2729B-898C-4AE1-8838-E3393A660A58}" type="datetime1">
              <a:rPr lang="ru-RU" smtClean="0"/>
              <a:pPr/>
              <a:t>26.12.2022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071D96E-4CA2-485E-9EE5-CEB7143ACC3B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iviline.ru/products/divilab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what-cuda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3329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ДиВиЛайн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разрабатывает системы технического зрения для промышленных применений. Такие системы могут иметь различную архитектуру и удаленность от центра управления. Возможно построение централизованного контроля с серверными или автономными (мобильными) вычислителями. Система помощи оператору может обеспечивать видеоконтроль, распознавание событий, а также передачу управляющих команд на ответственный узел производства.</a:t>
            </a:r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3226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ДиВиЛайн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является участником Альянса «Техническое зрение» (SMART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Vision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Tomsk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) кластера SMART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Technologies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Tomsk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 Установленные связи позволяют решать задачи разработки, поставки и сопровождения готовых узлов и систем промышленной автоматизации с применением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видеоаналитики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 Для создания таких систем могут использоваться компетенции дружественных компаний, системных интеграторов (управления приводами, создание металлоконструкций, прокладка сетей и т.п.).</a:t>
            </a:r>
          </a:p>
          <a:p>
            <a:endParaRPr lang="ru-RU" b="0" i="0" noProof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ru-RU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ДиВиЛайн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сотрудничает с университетами, среди разработок предприятия имеется программное обеспечение </a:t>
            </a:r>
            <a:r>
              <a:rPr lang="ru-RU" b="1" i="0" u="none" strike="noStrike" dirty="0" err="1">
                <a:solidFill>
                  <a:srgbClr val="274E9B"/>
                </a:solidFill>
                <a:effectLst/>
                <a:latin typeface="Arial" panose="020B0604020202020204" pitchFamily="34" charset="0"/>
                <a:hlinkClick r:id="rId3"/>
              </a:rPr>
              <a:t>DiViLab</a:t>
            </a:r>
            <a:r>
              <a:rPr lang="ru-RU" b="1" i="0" u="none" strike="noStrike" dirty="0">
                <a:solidFill>
                  <a:srgbClr val="274E9B"/>
                </a:solidFill>
                <a:effectLst/>
                <a:latin typeface="Arial" panose="020B0604020202020204" pitchFamily="34" charset="0"/>
                <a:hlinkClick r:id="rId3"/>
              </a:rPr>
              <a:t> – цифровая </a:t>
            </a:r>
            <a:r>
              <a:rPr lang="ru-RU" b="1" i="0" u="none" strike="noStrike" dirty="0" err="1">
                <a:solidFill>
                  <a:srgbClr val="274E9B"/>
                </a:solidFill>
                <a:effectLst/>
                <a:latin typeface="Arial" panose="020B0604020202020204" pitchFamily="34" charset="0"/>
                <a:hlinkClick r:id="rId3"/>
              </a:rPr>
              <a:t>видеолаборатория</a:t>
            </a:r>
            <a:r>
              <a:rPr lang="ru-RU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которое используется в учебном процессе, позволяет выполнять разработку алгоритмов анализа видеоданных и прототипирование различных алгоритмов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видеоаналитики</a:t>
            </a:r>
            <a:endParaRPr lang="ru-RU" b="0" i="0" noProof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2977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8218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На счету НПП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ДиВиЛайн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ряд успешно выполненных научно-исследовательских и опытно-конструкторских работ, предприятием созданы: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программно-технические комплексы для проведения криминалистических исследований видеозаписей.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базы данных образцов записей, диагностических признаков видеоредакторов и видеоаппаратуры, специальное программное обеспечение для работы с базами данных.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программные комплексы исследования видеозаписей, выявления фактов монтажа, определения средств создания видеофайлов.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8362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ДиВиЛайн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разрабатывает программное обеспечение с применением различных технологий для увеличения быстродействия. При необходимости обеспечивается кроссплатформенность с поддержкой таких операционных систем как MS 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Windows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и GNU/</a:t>
            </a:r>
            <a:r>
              <a:rPr lang="ru-RU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Linux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endParaRPr lang="ru-R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Разрабатываемое нами программное обеспечение имеет следующие характеристики:</a:t>
            </a:r>
          </a:p>
          <a:p>
            <a:pPr algn="l"/>
            <a:endParaRPr lang="ru-R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Поддержка современных многоядерных 64-битных архитектур.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Высокая скорость отображения графической информации.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Высокая скорость решения сложных вычислительных задач с помощью технологии </a:t>
            </a:r>
            <a:r>
              <a:rPr lang="ru-RU" b="0" i="0" u="none" strike="noStrike" dirty="0">
                <a:solidFill>
                  <a:srgbClr val="274E9B"/>
                </a:solidFill>
                <a:effectLst/>
                <a:latin typeface="Arial" panose="020B0604020202020204" pitchFamily="34" charset="0"/>
                <a:hlinkClick r:id="rId3"/>
              </a:rPr>
              <a:t>CUDA</a:t>
            </a: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Эргономичный, быстрый и интуитивно понятный интерфейс.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ru-R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ru-R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Создаваемые базы данных (и программное обеспечение для работы с ними), позволяют хранить большие объёмы графической и видеоинформации и обеспечивают:</a:t>
            </a:r>
          </a:p>
          <a:p>
            <a:pPr algn="l"/>
            <a:endParaRPr lang="ru-RU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Возможность хранения служебной информации в текстовом или графическом виде (например, описание данных или результаты их обработки).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Минимальное время задержки при взаимодействии с данными (доступ к ним, изменение, извлечение).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7446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1945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Рисунок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rtlCol="0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14" name="Текст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 rtlCol="0"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ыночное 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Рисунок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2 млрд ₽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1 млрд ₽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3 млрд ₽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ши конкуренты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Рисунок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8" name="Текст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ши конкуренты, версия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8" name="Текст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9" name="Текст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0" name="Текст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1" name="Текст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2" name="Текст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4" name="Текст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Текст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4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ратегия развит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1" name="Текст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Добавить подзаголовок</a:t>
            </a:r>
          </a:p>
        </p:txBody>
      </p:sp>
      <p:sp>
        <p:nvSpPr>
          <p:cNvPr id="12" name="Текст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4" name="Текст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пулярнос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Объект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6266428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8" name="Текст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Добавить подзаголовок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78" name="Текст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79" name="Текст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919283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ухлетний план действи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8" name="Текст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9" name="Текст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3" name="Текст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5" name="Текст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8" name="Текст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9" name="Текст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0" name="Текст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1" name="Текст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2" name="Текст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3" name="Текст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4" name="Текст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5" name="Текст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6" name="Текст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7" name="Текст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8" name="Текст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9" name="Текст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2" name="Текст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год</a:t>
            </a:r>
          </a:p>
        </p:txBody>
      </p:sp>
      <p:sp>
        <p:nvSpPr>
          <p:cNvPr id="53" name="Текст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год</a:t>
            </a:r>
          </a:p>
        </p:txBody>
      </p:sp>
      <p:sp>
        <p:nvSpPr>
          <p:cNvPr id="54" name="Текст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5" name="Текст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6" name="Текст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7" name="Текст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8" name="Текст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9" name="Текст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40" name="Заголовок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нсовые показател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Рисунок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93750" y="1238250"/>
            <a:ext cx="5422392" cy="459028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накомство с команд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13" name="Рисунок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16" name="Рисунок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7" name="Рисунок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8" name="Рисунок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22" name="Текст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23" name="Текст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24" name="Текст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в полном состав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31" name="Текст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32" name="Текст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36" name="Текст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37" name="Текст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38" name="Текст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39" name="Текст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40" name="Текст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41" name="Текст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62" name="Рисунок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63" name="Текст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64" name="Текст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68" name="Текст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69" name="Текст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70" name="Текст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71" name="Текст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72" name="Текст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73" name="Текст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74" name="Прямоугольник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78" name="Рисунок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79" name="Прямоугольник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80" name="Рисунок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82" name="Рисунок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3" name="Прямоугольник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84" name="Рисунок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5" name="Прямоугольник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86" name="Рисунок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7" name="Прямоугольник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88" name="Рисунок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9" name="Прямоугольник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90" name="Рисунок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91" name="Прямоугольник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42" name="Заголовок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нсиров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19" name="Текст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4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3" name="Текст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5" name="Текст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7" name="Текст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b="1" cap="all" spc="100" baseline="0">
                <a:solidFill>
                  <a:schemeClr val="accent4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28" name="Текст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29" name="Текст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30" name="Текст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на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Рисунок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rtlCol="0" anchor="t">
            <a:normAutofit/>
          </a:bodyPr>
          <a:lstStyle>
            <a:lvl1pPr>
              <a:defRPr sz="2800"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11" name="Текст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0"/>
              </a:spcBef>
              <a:buFont typeface="Arial" panose="020B0604020202020204" pitchFamily="34" charset="0"/>
            </a:pPr>
            <a:r>
              <a:rPr lang="ru-RU" noProof="0"/>
              <a:t>Заголовок слайда</a:t>
            </a:r>
          </a:p>
        </p:txBody>
      </p:sp>
      <p:sp>
        <p:nvSpPr>
          <p:cNvPr id="8" name="Текст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" name="Текст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3" name="Рисунок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8" name="Текст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9" name="Текст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3" name="Текст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5" name="Текст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rtlCol="0"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Дата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2" name="Текст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4" name="Текст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18" name="Текст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19" name="Текст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rtlCol="0"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проду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Дата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35" name="Текст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36" name="Текст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7" name="Текст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8" name="Текст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9" name="Текст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40" name="Текст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41" name="Текст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42" name="Текст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 rtlCol="0"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2" name="Рисунок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4" name="Рисунок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5" name="Рисунок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еимущества проду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Рисунок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9" name="Текст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компан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 rtlCol="0"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изнес-мод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Рисунок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3" name="Текст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ры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Дата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0" name="Текст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Добавьте текст сюда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12" name="Текст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Добавьте текст сюда</a:t>
            </a:r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Добавьте текст сюда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Текст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ru-RU" noProof="0"/>
              <a:t>06.08.20ГГ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kern="1200" cap="all" spc="400" baseline="0">
          <a:ln w="19050">
            <a:solidFill>
              <a:schemeClr val="accent2"/>
            </a:solidFill>
          </a:ln>
          <a:noFill/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iviline.ru/products/divilab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hyperlink" Target="https://developer.nvidia.com/what-cuda" TargetMode="External"/><Relationship Id="rId4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02970E9-5BE6-4FC7-8041-9A69ADE8DCE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0595" b="10595"/>
          <a:stretch>
            <a:fillRect/>
          </a:stretch>
        </p:blipFill>
        <p:spPr>
          <a:xfrm>
            <a:off x="752100" y="739303"/>
            <a:ext cx="6825035" cy="5379395"/>
          </a:xfrm>
          <a:prstGeom prst="rect">
            <a:avLst/>
          </a:prstGeom>
        </p:spPr>
      </p:pic>
      <p:sp>
        <p:nvSpPr>
          <p:cNvPr id="22" name="Заголовок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6965" y="1213595"/>
            <a:ext cx="6825035" cy="2003898"/>
          </a:xfrm>
        </p:spPr>
        <p:txBody>
          <a:bodyPr rtlCol="0"/>
          <a:lstStyle/>
          <a:p>
            <a:pPr rtl="0"/>
            <a:r>
              <a:rPr lang="ru-RU" sz="3600" dirty="0"/>
              <a:t>Производственная практика</a:t>
            </a: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4215" y="2758503"/>
            <a:ext cx="6077413" cy="339247"/>
          </a:xfrm>
        </p:spPr>
        <p:txBody>
          <a:bodyPr rtlCol="0">
            <a:normAutofit fontScale="85000" lnSpcReduction="20000"/>
          </a:bodyPr>
          <a:lstStyle/>
          <a:p>
            <a:pPr algn="r" rtl="0"/>
            <a:r>
              <a:rPr lang="ru-RU" dirty="0"/>
              <a:t>Лузинсан Анастасия 430-2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A5FBFE00-6082-4A1A-9D71-CB56BB9E60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1000"/>
                    </a14:imgEffect>
                    <a14:imgEffect>
                      <a14:colorTemperature colorTemp="5474"/>
                    </a14:imgEffect>
                    <a14:imgEffect>
                      <a14:saturation sat="66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893" t="6928"/>
          <a:stretch/>
        </p:blipFill>
        <p:spPr bwMode="auto">
          <a:xfrm>
            <a:off x="0" y="-41049"/>
            <a:ext cx="12214808" cy="694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Заголовок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807" y="897196"/>
            <a:ext cx="9080180" cy="3713305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rtlCol="0"/>
          <a:lstStyle/>
          <a:p>
            <a:r>
              <a:rPr lang="ru-RU" b="0" dirty="0" err="1">
                <a:ln w="19050"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a:rPr>
              <a:t>ДиВиЛайн</a:t>
            </a:r>
            <a:r>
              <a:rPr lang="ru-RU" b="0" dirty="0">
                <a:ln w="19050"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a:rPr>
              <a:t> – российское </a:t>
            </a:r>
            <a:br>
              <a:rPr lang="ru-RU" b="0" dirty="0">
                <a:ln w="19050"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a:rPr>
            </a:br>
            <a:r>
              <a:rPr lang="ru-RU" b="0" dirty="0">
                <a:ln w="19050"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a:rPr>
              <a:t>научно-производственное предприятие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5324" y="2965193"/>
            <a:ext cx="8035276" cy="1241048"/>
          </a:xfrm>
        </p:spPr>
        <p:txBody>
          <a:bodyPr rtlCol="0">
            <a:normAutofit/>
          </a:bodyPr>
          <a:lstStyle/>
          <a:p>
            <a:r>
              <a:rPr lang="ru-RU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НПП </a:t>
            </a:r>
            <a:r>
              <a:rPr lang="ru-RU" sz="18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ДиВиЛайн</a:t>
            </a:r>
            <a:r>
              <a:rPr lang="ru-RU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(с 2004 г.) - аккредитованная ИТ-организация, осуществляющая комплексные инновационные разработки, связанные c обработкой и анализом изображений, видеоданных и др. сигналов.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2EC48F9-A954-448A-A4D9-1ADDB2363A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dirty="0"/>
              <a:t>27.12.2022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Заголовок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4034" y="699968"/>
            <a:ext cx="3187566" cy="671622"/>
          </a:xfrm>
        </p:spPr>
        <p:txBody>
          <a:bodyPr rtlCol="0">
            <a:normAutofit/>
          </a:bodyPr>
          <a:lstStyle/>
          <a:p>
            <a:pPr rtl="0"/>
            <a:r>
              <a:rPr lang="ru-RU" sz="2400" b="0" i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</a:rPr>
              <a:t>SMART </a:t>
            </a:r>
            <a:r>
              <a:rPr lang="ru-RU" sz="2400" b="0" i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</a:rPr>
              <a:t>Vision</a:t>
            </a:r>
            <a:r>
              <a:rPr lang="ru-RU" sz="2400" b="0" i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</a:rPr>
              <a:t> </a:t>
            </a:r>
            <a:r>
              <a:rPr lang="ru-RU" sz="2400" b="0" i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</a:rPr>
              <a:t>Tomsk</a:t>
            </a:r>
            <a:endParaRPr lang="ru-RU" sz="2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3" name="Текст 42">
            <a:extLst>
              <a:ext uri="{FF2B5EF4-FFF2-40B4-BE49-F238E27FC236}">
                <a16:creationId xmlns:a16="http://schemas.microsoft.com/office/drawing/2014/main" id="{80683256-31D4-4761-874B-66494293B9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036112" y="1474432"/>
            <a:ext cx="3154384" cy="4812067"/>
          </a:xfrm>
        </p:spPr>
        <p:txBody>
          <a:bodyPr rtlCol="0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sz="16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</a:rPr>
              <a:t>Программное обеспечение </a:t>
            </a:r>
            <a:br>
              <a:rPr lang="ru-RU" sz="16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</a:rPr>
            </a:br>
            <a:r>
              <a:rPr lang="ru-RU" sz="1600" b="1" i="0" u="none" strike="noStrik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  <a:hlinkClick r:id="rId3"/>
              </a:rPr>
              <a:t>DiViLab</a:t>
            </a:r>
            <a:r>
              <a:rPr lang="ru-RU" sz="1600" b="1" i="0" u="none" strike="noStrik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  <a:hlinkClick r:id="rId3"/>
              </a:rPr>
              <a:t> – цифровая </a:t>
            </a:r>
            <a:r>
              <a:rPr lang="ru-RU" sz="1600" b="1" i="0" u="none" strike="noStrik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  <a:hlinkClick r:id="rId3"/>
              </a:rPr>
              <a:t>видеолаборатория</a:t>
            </a:r>
            <a:endParaRPr lang="ru-RU" sz="1600" b="1" u="none" strike="noStrik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sz="16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</a:rPr>
              <a:t>-</a:t>
            </a:r>
            <a:r>
              <a:rPr lang="en-US" sz="16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</a:rPr>
              <a:t>&gt; </a:t>
            </a:r>
            <a:r>
              <a:rPr lang="ru-RU" sz="16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</a:rPr>
              <a:t>используется в учебном процессе, позволяет выполнять разработку алгоритмов анализа видеоданных и прототипирование различных алгоритмов </a:t>
            </a:r>
            <a:r>
              <a:rPr lang="ru-RU" sz="1600" b="1" i="0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</a:rPr>
              <a:t>видеоаналитики</a:t>
            </a:r>
            <a:r>
              <a:rPr lang="ru-RU" sz="16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</a:rPr>
              <a:t>.</a:t>
            </a:r>
            <a:endParaRPr lang="ru-RU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42" name="Текст 41">
            <a:extLst>
              <a:ext uri="{FF2B5EF4-FFF2-40B4-BE49-F238E27FC236}">
                <a16:creationId xmlns:a16="http://schemas.microsoft.com/office/drawing/2014/main" id="{A68FF55C-6F05-48FC-9323-AB8D48077B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37216" y="1474433"/>
            <a:ext cx="3154384" cy="4881917"/>
          </a:xfrm>
        </p:spPr>
        <p:txBody>
          <a:bodyPr rtlCol="0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sz="16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</a:rPr>
              <a:t>Задачи разработки, поставки и сопровождения готовых узлов и систем промышленной автоматизации с применением </a:t>
            </a:r>
            <a:r>
              <a:rPr lang="ru-RU" sz="1600" b="1" i="0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</a:rPr>
              <a:t>видеоаналитики</a:t>
            </a:r>
            <a:endParaRPr lang="ru-RU" sz="1600" b="1" i="0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</a:endParaRPr>
          </a:p>
          <a:p>
            <a:pPr rtl="0"/>
            <a:endParaRPr lang="ru-RU" sz="16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sz="1600" b="1" i="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</a:rPr>
              <a:t>Помощь дружественных компаний, системных интеграторов (управления приводами, создание металлоконструкций, прокладка сетей и т.п.).</a:t>
            </a:r>
            <a:endParaRPr lang="ru-RU" sz="16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263031F-C0BF-4DD1-A029-1395AEA7D7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dirty="0"/>
              <a:t>27.12.2022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ru-RU" smtClean="0"/>
              <a:pPr rtl="0"/>
              <a:t>3</a:t>
            </a:fld>
            <a:endParaRPr lang="ru-RU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7C40F37-2AA0-469C-A590-3FF968FA5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" y="664495"/>
            <a:ext cx="5802530" cy="569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Заголовок 33">
            <a:extLst>
              <a:ext uri="{FF2B5EF4-FFF2-40B4-BE49-F238E27FC236}">
                <a16:creationId xmlns:a16="http://schemas.microsoft.com/office/drawing/2014/main" id="{B73D7D49-1E9C-43CF-86E3-BF2B9E90FB2B}"/>
              </a:ext>
            </a:extLst>
          </p:cNvPr>
          <p:cNvSpPr txBox="1">
            <a:spLocks/>
          </p:cNvSpPr>
          <p:nvPr/>
        </p:nvSpPr>
        <p:spPr>
          <a:xfrm>
            <a:off x="9182100" y="571501"/>
            <a:ext cx="2886075" cy="6716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cap="all" spc="400" baseline="0">
                <a:ln w="19050">
                  <a:solidFill>
                    <a:schemeClr val="accent5"/>
                  </a:solidFill>
                </a:ln>
                <a:noFill/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ru-RU" sz="2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Сотрудничество с университетами</a:t>
            </a:r>
          </a:p>
        </p:txBody>
      </p:sp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Заголовок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823" y="2793517"/>
            <a:ext cx="3696988" cy="1270966"/>
          </a:xfrm>
        </p:spPr>
        <p:txBody>
          <a:bodyPr rtlCol="0">
            <a:normAutofit/>
          </a:bodyPr>
          <a:lstStyle/>
          <a:p>
            <a:pPr rtl="0"/>
            <a:r>
              <a:rPr lang="ru-RU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Компетенции </a:t>
            </a:r>
            <a:r>
              <a:rPr lang="ru-RU" b="1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ДиВиЛайн</a:t>
            </a:r>
            <a:endParaRPr lang="ru-RU" dirty="0"/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36334" y="312516"/>
            <a:ext cx="7801337" cy="6043833"/>
          </a:xfrm>
        </p:spPr>
        <p:txBody>
          <a:bodyPr rtlCol="0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анализ, обработка, передача изображений и видеоданных, промышленное телевидение, измерения, автоматизация;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создание и настойка серверов, применение систем виртуализации;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применение технологий ускорения вычислений (CUDA, </a:t>
            </a:r>
            <a:r>
              <a:rPr lang="ru-RU" sz="2000" dirty="0" err="1"/>
              <a:t>OpenGL</a:t>
            </a:r>
            <a:r>
              <a:rPr lang="ru-RU" sz="2000" dirty="0"/>
              <a:t>…);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разработка мобильных вычислительных платформ (железо: DSP, микроконтроллеры);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специализированные </a:t>
            </a:r>
            <a:r>
              <a:rPr lang="ru-RU" sz="2000" dirty="0" err="1"/>
              <a:t>видеодатчики</a:t>
            </a:r>
            <a:r>
              <a:rPr lang="ru-RU" sz="2000" dirty="0"/>
              <a:t>, позволяющие расширить применимость видеосистем;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машинное обучение, анализ данных (предиктивный анализ, автоматизация, управления тех. процессами);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базы данных, интерфейсное ПО взаимодействия с базами данных;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клиент-серверные решения, разработка программного обеспечения для систем на базе PC (C++, </a:t>
            </a:r>
            <a:r>
              <a:rPr lang="ru-RU" sz="2000" dirty="0" err="1"/>
              <a:t>Qt</a:t>
            </a:r>
            <a:r>
              <a:rPr lang="ru-RU" sz="2000" dirty="0"/>
              <a:t>, </a:t>
            </a:r>
            <a:r>
              <a:rPr lang="ru-RU" sz="2000" dirty="0" err="1"/>
              <a:t>Python</a:t>
            </a:r>
            <a:r>
              <a:rPr lang="ru-RU" sz="2000" dirty="0"/>
              <a:t>, …), кроссплатформенные решения;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мобильные приложения;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dirty="0"/>
              <a:t>разработка технической документации (ЕСКД/ЕСПД).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A66E024-91A9-4157-B518-669C60D495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dirty="0"/>
              <a:t>27.12.2022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ru-RU" smtClean="0"/>
              <a:pPr rtl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5293D99-D19C-4E5B-B261-39B9FFAE9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Заголовок 17">
            <a:extLst>
              <a:ext uri="{FF2B5EF4-FFF2-40B4-BE49-F238E27FC236}">
                <a16:creationId xmlns:a16="http://schemas.microsoft.com/office/drawing/2014/main" id="{17062936-5CF9-46DE-8DD5-5C63AAD75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4906" y="1689904"/>
            <a:ext cx="6961998" cy="4062714"/>
          </a:xfrm>
        </p:spPr>
        <p:txBody>
          <a:bodyPr tIns="324000" rtlCol="0"/>
          <a:lstStyle/>
          <a:p>
            <a:pPr algn="ctr" rtl="0"/>
            <a:r>
              <a:rPr lang="ru-RU" dirty="0"/>
              <a:t>реализовано</a:t>
            </a:r>
          </a:p>
        </p:txBody>
      </p:sp>
      <p:sp>
        <p:nvSpPr>
          <p:cNvPr id="57" name="Текст 56">
            <a:extLst>
              <a:ext uri="{FF2B5EF4-FFF2-40B4-BE49-F238E27FC236}">
                <a16:creationId xmlns:a16="http://schemas.microsoft.com/office/drawing/2014/main" id="{157DA62F-DBB5-42B6-A283-774219082B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47504" y="2476982"/>
            <a:ext cx="6844496" cy="3194613"/>
          </a:xfrm>
        </p:spPr>
        <p:txBody>
          <a:bodyPr rtlCol="0"/>
          <a:lstStyle/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ru-RU" sz="1800" dirty="0"/>
              <a:t>​программно-технические комплексы для проведения криминалистических исследований видеозаписей.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ru-RU" sz="1800" dirty="0"/>
              <a:t>БД образцов записей, диагностических признаков видеоредакторов и видеоаппаратуры, специальное ПО для работы с БД.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ru-RU" sz="1800" dirty="0"/>
              <a:t>программные комплексы исследования видеозаписей, выявления фактов монтажа, определения средств создания видеофайлов.</a:t>
            </a: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B5ABC6DE-6467-4345-ACB9-6CF75ECAE4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dirty="0"/>
              <a:t>27.12.2022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06B27C9-FAA1-490A-8DE2-9BAA5B177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ru-RU" smtClean="0"/>
              <a:pPr rtl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48997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Заголовок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0" y="305069"/>
            <a:ext cx="7351060" cy="982540"/>
          </a:xfrm>
        </p:spPr>
        <p:txBody>
          <a:bodyPr rtlCol="0">
            <a:normAutofit fontScale="90000"/>
          </a:bodyPr>
          <a:lstStyle/>
          <a:p>
            <a:r>
              <a:rPr lang="ru-RU" b="0" i="0" dirty="0">
                <a:solidFill>
                  <a:srgbClr val="274E9B"/>
                </a:solidFill>
                <a:effectLst/>
                <a:latin typeface="Arial" panose="020B0604020202020204" pitchFamily="34" charset="0"/>
              </a:rPr>
              <a:t>Разработка специального программного обеспечения</a:t>
            </a:r>
          </a:p>
        </p:txBody>
      </p:sp>
      <p:pic>
        <p:nvPicPr>
          <p:cNvPr id="74" name="Рисунок 73" descr="Контурное изображение коробки">
            <a:extLst>
              <a:ext uri="{FF2B5EF4-FFF2-40B4-BE49-F238E27FC236}">
                <a16:creationId xmlns:a16="http://schemas.microsoft.com/office/drawing/2014/main" id="{96133EF6-E5B3-48D4-B125-3DB8418D565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374392" y="2695280"/>
            <a:ext cx="603504" cy="603504"/>
          </a:xfrm>
        </p:spPr>
      </p:pic>
      <p:sp>
        <p:nvSpPr>
          <p:cNvPr id="21" name="Текст 20">
            <a:extLst>
              <a:ext uri="{FF2B5EF4-FFF2-40B4-BE49-F238E27FC236}">
                <a16:creationId xmlns:a16="http://schemas.microsoft.com/office/drawing/2014/main" id="{805BF1CD-2EC6-44F4-8AD8-25D9BD488B7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43849" y="2186329"/>
            <a:ext cx="3064589" cy="365125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Характеристики по</a:t>
            </a:r>
          </a:p>
        </p:txBody>
      </p:sp>
      <p:sp>
        <p:nvSpPr>
          <p:cNvPr id="22" name="Текст 21">
            <a:extLst>
              <a:ext uri="{FF2B5EF4-FFF2-40B4-BE49-F238E27FC236}">
                <a16:creationId xmlns:a16="http://schemas.microsoft.com/office/drawing/2014/main" id="{842BC471-A2E1-4473-9B5A-6D7A21B6A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8856" y="3298785"/>
            <a:ext cx="5409277" cy="3057564"/>
          </a:xfrm>
        </p:spPr>
        <p:txBody>
          <a:bodyPr rtlCol="0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dirty="0"/>
              <a:t>Поддержка современных многоядерных 64-битных архитектур.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dirty="0"/>
              <a:t>Высокая скорость отображения графической информации.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dirty="0"/>
              <a:t>Высокая скорость решения сложных вычислительных задач с помощью технологии </a:t>
            </a:r>
            <a:r>
              <a:rPr lang="ru-RU" sz="18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CUDA</a:t>
            </a:r>
            <a:r>
              <a:rPr lang="ru-RU" sz="1800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dirty="0"/>
              <a:t>Эргономичный, быстрый и интуитивно понятный интерфейс.</a:t>
            </a: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5DF31FE0-F56B-494E-A42E-D2A3B4A5BE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32934" y="2114415"/>
            <a:ext cx="3215217" cy="365125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Характеристики </a:t>
            </a:r>
            <a:r>
              <a:rPr lang="ru-RU" dirty="0" err="1"/>
              <a:t>субд</a:t>
            </a:r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7D1AD01D-1F03-4995-A821-FA842C4F9E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43868" y="3298785"/>
            <a:ext cx="5409276" cy="3057564"/>
          </a:xfrm>
        </p:spPr>
        <p:txBody>
          <a:bodyPr rtlCol="0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dirty="0"/>
              <a:t>Возможность хранения служебной информации в текстовом или графическом виде (например, описание данных или результаты их обработки).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dirty="0"/>
              <a:t>Минимальное время задержки при взаимодействии с данными (доступ к ним, изменение, извлечение).</a:t>
            </a:r>
          </a:p>
        </p:txBody>
      </p:sp>
      <p:pic>
        <p:nvPicPr>
          <p:cNvPr id="76" name="Рисунок 75" descr="Контурное изображение планшета с частично помеченными пунктами">
            <a:extLst>
              <a:ext uri="{FF2B5EF4-FFF2-40B4-BE49-F238E27FC236}">
                <a16:creationId xmlns:a16="http://schemas.microsoft.com/office/drawing/2014/main" id="{0FA7962C-3AAE-40F0-8FDE-2ADF2BAC0318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046754" y="2551454"/>
            <a:ext cx="603504" cy="603504"/>
          </a:xfrm>
        </p:spPr>
      </p:pic>
      <p:sp>
        <p:nvSpPr>
          <p:cNvPr id="2" name="Дата 1">
            <a:extLst>
              <a:ext uri="{FF2B5EF4-FFF2-40B4-BE49-F238E27FC236}">
                <a16:creationId xmlns:a16="http://schemas.microsoft.com/office/drawing/2014/main" id="{221E6D9A-B739-49DF-93EF-2B5504DA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dirty="0"/>
              <a:t>27.12.2022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ru-RU" smtClean="0"/>
              <a:pPr rtl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Дисциплина «Цифровая обработка сигналов»">
            <a:extLst>
              <a:ext uri="{FF2B5EF4-FFF2-40B4-BE49-F238E27FC236}">
                <a16:creationId xmlns:a16="http://schemas.microsoft.com/office/drawing/2014/main" id="{2FF32316-AA9D-4F19-B56B-2A8B118A1339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A8DDD42-D29D-4ECB-A465-13EFA049E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033" y="932330"/>
            <a:ext cx="10891777" cy="1532637"/>
          </a:xfrm>
        </p:spPr>
        <p:txBody>
          <a:bodyPr rtlCol="0"/>
          <a:lstStyle/>
          <a:p>
            <a:pPr rtl="0"/>
            <a:r>
              <a:rPr lang="ru-RU" dirty="0">
                <a:ln w="38100">
                  <a:gradFill flip="none" rotWithShape="1">
                    <a:gsLst>
                      <a:gs pos="5000">
                        <a:schemeClr val="accent2">
                          <a:lumMod val="5000"/>
                          <a:lumOff val="95000"/>
                        </a:schemeClr>
                      </a:gs>
                      <a:gs pos="54000">
                        <a:schemeClr val="accent2">
                          <a:lumMod val="29000"/>
                          <a:lumOff val="71000"/>
                        </a:schemeClr>
                      </a:gs>
                      <a:gs pos="83000">
                        <a:schemeClr val="accent2">
                          <a:lumMod val="77000"/>
                          <a:lumOff val="23000"/>
                        </a:schemeClr>
                      </a:gs>
                      <a:gs pos="100000">
                        <a:schemeClr val="accent2">
                          <a:lumMod val="88000"/>
                          <a:lumOff val="12000"/>
                        </a:schemeClr>
                      </a:gs>
                    </a:gsLst>
                    <a:lin ang="5400000" scaled="1"/>
                    <a:tileRect/>
                  </a:gradFill>
                </a:ln>
                <a:gradFill flip="none" rotWithShape="1">
                  <a:gsLst>
                    <a:gs pos="5000">
                      <a:schemeClr val="accent2">
                        <a:lumMod val="5000"/>
                        <a:lumOff val="95000"/>
                        <a:alpha val="0"/>
                      </a:schemeClr>
                    </a:gs>
                    <a:gs pos="41000">
                      <a:schemeClr val="accent2">
                        <a:alpha val="68000"/>
                        <a:lumMod val="71000"/>
                        <a:lumOff val="29000"/>
                      </a:schemeClr>
                    </a:gs>
                    <a:gs pos="68000">
                      <a:schemeClr val="accent2">
                        <a:lumMod val="37000"/>
                      </a:schemeClr>
                    </a:gs>
                    <a:gs pos="100000">
                      <a:schemeClr val="accent2">
                        <a:lumMod val="32000"/>
                        <a:alpha val="94000"/>
                      </a:schemeClr>
                    </a:gs>
                  </a:gsLst>
                  <a:lin ang="5400000" scaled="1"/>
                  <a:tileRect/>
                </a:gradFill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093948892"/>
      </p:ext>
    </p:extLst>
  </p:cSld>
  <p:clrMapOvr>
    <a:masterClrMapping/>
  </p:clrMapOvr>
  <p:transition spd="slow">
    <p:wipe dir="d"/>
  </p:transition>
</p:sld>
</file>

<file path=ppt/theme/theme1.xml><?xml version="1.0" encoding="utf-8"?>
<a:theme xmlns:a="http://schemas.openxmlformats.org/drawingml/2006/main" name="Тема Offic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456508_TF33781529_Win32" id="{3DD04468-00D3-4F09-985C-A9BACCE2B5BC}" vid="{E962B28D-2926-455D-9EE1-330C923E18A5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Технологическая презентация</Template>
  <TotalTime>66</TotalTime>
  <Words>689</Words>
  <Application>Microsoft Office PowerPoint</Application>
  <PresentationFormat>Широкоэкранный</PresentationFormat>
  <Paragraphs>75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Calibri</vt:lpstr>
      <vt:lpstr>Courier New</vt:lpstr>
      <vt:lpstr>Posterama</vt:lpstr>
      <vt:lpstr>Тема Office</vt:lpstr>
      <vt:lpstr>Производственная практика</vt:lpstr>
      <vt:lpstr>ДиВиЛайн – российское  научно-производственное предприятие</vt:lpstr>
      <vt:lpstr>SMART Vision Tomsk</vt:lpstr>
      <vt:lpstr>Компетенции ДиВиЛайн</vt:lpstr>
      <vt:lpstr>реализовано</vt:lpstr>
      <vt:lpstr>Разработка специального программного обеспечения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Производственная практика</dc:title>
  <dc:creator>luzinsan</dc:creator>
  <cp:lastModifiedBy>luzinsan</cp:lastModifiedBy>
  <cp:revision>6</cp:revision>
  <dcterms:created xsi:type="dcterms:W3CDTF">2022-12-26T10:19:01Z</dcterms:created>
  <dcterms:modified xsi:type="dcterms:W3CDTF">2022-12-26T11:27:57Z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